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67" r:id="rId3"/>
    <p:sldId id="266" r:id="rId4"/>
    <p:sldId id="269" r:id="rId5"/>
    <p:sldId id="270" r:id="rId6"/>
    <p:sldId id="268" r:id="rId7"/>
    <p:sldId id="272" r:id="rId8"/>
    <p:sldId id="274" r:id="rId9"/>
    <p:sldId id="275" r:id="rId10"/>
    <p:sldId id="277" r:id="rId11"/>
    <p:sldId id="281" r:id="rId12"/>
    <p:sldId id="290" r:id="rId13"/>
    <p:sldId id="291" r:id="rId14"/>
    <p:sldId id="257" r:id="rId15"/>
    <p:sldId id="260" r:id="rId16"/>
    <p:sldId id="261" r:id="rId17"/>
    <p:sldId id="262" r:id="rId18"/>
    <p:sldId id="263" r:id="rId19"/>
    <p:sldId id="264" r:id="rId20"/>
    <p:sldId id="259" r:id="rId21"/>
    <p:sldId id="276" r:id="rId22"/>
    <p:sldId id="273" r:id="rId23"/>
    <p:sldId id="285" r:id="rId24"/>
    <p:sldId id="283" r:id="rId25"/>
    <p:sldId id="284" r:id="rId26"/>
    <p:sldId id="265" r:id="rId27"/>
    <p:sldId id="280" r:id="rId28"/>
    <p:sldId id="271" r:id="rId29"/>
    <p:sldId id="279" r:id="rId30"/>
    <p:sldId id="278" r:id="rId31"/>
    <p:sldId id="289" r:id="rId32"/>
    <p:sldId id="296" r:id="rId33"/>
    <p:sldId id="297" r:id="rId34"/>
    <p:sldId id="294" r:id="rId35"/>
    <p:sldId id="293" r:id="rId36"/>
    <p:sldId id="295" r:id="rId37"/>
    <p:sldId id="292" r:id="rId3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80748"/>
  </p:normalViewPr>
  <p:slideViewPr>
    <p:cSldViewPr snapToGrid="0">
      <p:cViewPr varScale="1">
        <p:scale>
          <a:sx n="102" d="100"/>
          <a:sy n="102" d="100"/>
        </p:scale>
        <p:origin x="1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F5E29-59A4-7248-81B4-40AAA634CE51}" type="datetimeFigureOut">
              <a:rPr lang="de-DE" smtClean="0"/>
              <a:t>22.07.22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CD067-01AD-1E44-9A2C-99539E3E5CC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88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www.floriankarsten.de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92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 – 20.000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42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2^5 = 32 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687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Schall breitet sich NICHT im Vakuum aus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692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Stille</a:t>
            </a:r>
          </a:p>
          <a:p>
            <a:r>
              <a:rPr lang="de-DE" dirty="0"/>
              <a:t>Rauschen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069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163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Sinn</a:t>
            </a:r>
            <a:br>
              <a:rPr lang="de-DE" dirty="0"/>
            </a:br>
            <a:r>
              <a:rPr lang="de-DE" dirty="0"/>
              <a:t>Unsinn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912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z.B. </a:t>
            </a:r>
            <a:r>
              <a:rPr lang="de-DE" sz="1200" dirty="0">
                <a:latin typeface="Urania Czech" panose="02000000000000000000" pitchFamily="2" charset="0"/>
              </a:rPr>
              <a:t>Wovon hängt ab, wie schnell ein Pendel schwingt?</a:t>
            </a:r>
          </a:p>
          <a:p>
            <a:endParaRPr lang="de-DE" sz="1200" dirty="0">
              <a:latin typeface="Urania Czech" panose="02000000000000000000" pitchFamily="2" charset="0"/>
            </a:endParaRPr>
          </a:p>
          <a:p>
            <a:r>
              <a:rPr lang="de-DE" sz="1200" dirty="0">
                <a:latin typeface="Urania Czech" panose="02000000000000000000" pitchFamily="2" charset="0"/>
              </a:rPr>
              <a:t>z.B. Woher kommt die Energie vor dem Urknall?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438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Länge</a:t>
            </a:r>
          </a:p>
          <a:p>
            <a:r>
              <a:rPr lang="de-DE" dirty="0"/>
              <a:t>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912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Links: Falsifikation</a:t>
            </a:r>
          </a:p>
          <a:p>
            <a:r>
              <a:rPr lang="de-DE" dirty="0"/>
              <a:t>rechts: Verifikation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87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Richard P. Feynman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94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108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XXXXXXX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389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Monopteros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871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XXXXXXX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397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latin typeface="Urania Czech" panose="02000000000000000000" pitchFamily="2" charset="0"/>
              </a:rPr>
              <a:t>Energie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703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latin typeface="Urania Czech" panose="02000000000000000000" pitchFamily="2" charset="0"/>
              </a:rPr>
              <a:t>Marie Curie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06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latin typeface="Urania Czech" panose="02000000000000000000" pitchFamily="2" charset="0"/>
              </a:rPr>
              <a:t>(Jedes Team darf schätzen. Wer am nächsten ist, gewinnt.)</a:t>
            </a:r>
          </a:p>
          <a:p>
            <a:endParaRPr lang="de-DE" sz="1200" dirty="0">
              <a:latin typeface="Urania Czech" panose="02000000000000000000" pitchFamily="2" charset="0"/>
            </a:endParaRPr>
          </a:p>
          <a:p>
            <a:r>
              <a:rPr lang="de-DE" dirty="0"/>
              <a:t>474,5 + 65,5 + 491 = 1031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647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erste ist weiß ;-)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608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Eine Kuh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471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Hr. Karsten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325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It</a:t>
            </a:r>
            <a:r>
              <a:rPr lang="de-DE" dirty="0"/>
              <a:t> was a </a:t>
            </a:r>
            <a:r>
              <a:rPr lang="de-DE" dirty="0" err="1"/>
              <a:t>sunny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2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geradlinige Lichtausbreitung</a:t>
            </a:r>
          </a:p>
          <a:p>
            <a:r>
              <a:rPr lang="de-DE" dirty="0"/>
              <a:t>oder</a:t>
            </a:r>
            <a:br>
              <a:rPr lang="de-DE" dirty="0"/>
            </a:br>
            <a:r>
              <a:rPr lang="de-DE" dirty="0"/>
              <a:t>Kann man Licht sehen?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967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Bär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659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Spachtel</a:t>
            </a:r>
          </a:p>
          <a:p>
            <a:r>
              <a:rPr lang="de-DE" dirty="0"/>
              <a:t>(kein Tier drin)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3986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Schall braucht ein Medium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917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Warum sehen wir Farben farbig?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861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Schall wird von Schwingungen verursacht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69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Brillen als Sammellinsen bzw. Zerstreuungslinsen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577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Energieumwandlungen</a:t>
            </a:r>
          </a:p>
          <a:p>
            <a:r>
              <a:rPr lang="de-DE" dirty="0"/>
              <a:t>Energieformen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7533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Naturwissenschaftliche Arbeitsweise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209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vorne - hinten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50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</a:t>
            </a:r>
          </a:p>
          <a:p>
            <a:r>
              <a:rPr lang="de-DE" dirty="0"/>
              <a:t>(der kürzeste, nicht der schnellste!)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17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Brechung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164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von Luft nach Glas tritt gar keine Totalreflexion auf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36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kleinere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448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 = 5 mm = 0,5 cm</a:t>
            </a:r>
          </a:p>
          <a:p>
            <a:r>
              <a:rPr lang="de-DE" dirty="0"/>
              <a:t>T = 8 s</a:t>
            </a:r>
          </a:p>
          <a:p>
            <a:r>
              <a:rPr lang="de-DE" dirty="0"/>
              <a:t>f = 1/8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CD067-01AD-1E44-9A2C-99539E3E5C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83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E4EE-2FD7-7DF6-23C3-7FE7D5B86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E541D-081D-8306-99A5-2BAC6AC5B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FFD3B-1940-56DE-C260-92F2F97C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498-C46F-7740-8156-19F7507D7171}" type="datetimeFigureOut">
              <a:rPr lang="de-DE" smtClean="0"/>
              <a:t>22.07.22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5BFEE-44C2-17F6-95A9-00E65292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BF710-F32B-9EB3-3FF3-30D5B3CD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A2A-CF83-F240-8BAB-57EB1B18D8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82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9748F-78FE-C2CD-6E83-21008218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E4149-5B51-8D74-71AA-9F6824C3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A569E-6BE6-7CB9-F989-9670BF20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498-C46F-7740-8156-19F7507D7171}" type="datetimeFigureOut">
              <a:rPr lang="de-DE" smtClean="0"/>
              <a:t>22.07.22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03578-1E10-66D9-69E3-92A9BD93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B5BFA-4113-5B86-CC88-30315FF2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A2A-CF83-F240-8BAB-57EB1B18D8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35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03496A-25A9-DEE5-803B-6F5DF3134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2E836-F96D-76B5-6C35-373E0DBD5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C7577-70CD-53EA-E1AB-2FAB3039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498-C46F-7740-8156-19F7507D7171}" type="datetimeFigureOut">
              <a:rPr lang="de-DE" smtClean="0"/>
              <a:t>22.07.22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7F46C-FABD-88EE-476C-7B185150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19080-46C1-784D-5BD3-9C397CD7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A2A-CF83-F240-8BAB-57EB1B18D8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28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5A2A-99F6-17F1-A959-8F20FB99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83D2-4799-EBC5-B380-F69220497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6DBCF-FD22-C203-841C-E3D39D4A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498-C46F-7740-8156-19F7507D7171}" type="datetimeFigureOut">
              <a:rPr lang="de-DE" smtClean="0"/>
              <a:t>22.07.22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FED42-40EE-7200-B071-E282D56D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FB525-00EA-BADB-03F3-C747AF58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A2A-CF83-F240-8BAB-57EB1B18D8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46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4A0F-103A-0215-A4C6-337BCC5BF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049C3-D959-8751-DAFD-E26090937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FAC6A-9A1A-90AC-658E-C3A9D03C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498-C46F-7740-8156-19F7507D7171}" type="datetimeFigureOut">
              <a:rPr lang="de-DE" smtClean="0"/>
              <a:t>22.07.22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3E743-F75A-12F1-B092-1648B790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CC581-F117-1E27-4EBC-BF0C3D62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A2A-CF83-F240-8BAB-57EB1B18D8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70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CB15-A2E8-8329-B7B9-EB88AAB7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1EB87-BF2E-13BF-C657-66EA6366C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02D84-0E85-810F-EBBB-ED5A89CE0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E11F9-7D50-EC46-E132-CDA0137E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498-C46F-7740-8156-19F7507D7171}" type="datetimeFigureOut">
              <a:rPr lang="de-DE" smtClean="0"/>
              <a:t>22.07.22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CAA7A-2C4D-1E7C-3B76-82B1F3CB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B4358-29D8-B6C5-0A28-66887575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A2A-CF83-F240-8BAB-57EB1B18D8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73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C116-7EB8-0317-361A-5686429F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85C9C-5D62-5035-8797-E89392601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D8E18-FA39-431D-1BD8-28200BBC3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E1F2F-88A5-000D-1C63-C913777F9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9FF88-9CEC-79E5-CC6D-D80FCEAC8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B82DE-281D-516B-D03F-437878DB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498-C46F-7740-8156-19F7507D7171}" type="datetimeFigureOut">
              <a:rPr lang="de-DE" smtClean="0"/>
              <a:t>22.07.22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006E73-6B34-DE70-F4AC-D4698F3D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96119-A952-EF45-6C0D-2123538C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A2A-CF83-F240-8BAB-57EB1B18D8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20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C54E-7DD0-7B94-41C7-05A2E874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9451C-9617-3BF1-8261-4516C162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498-C46F-7740-8156-19F7507D7171}" type="datetimeFigureOut">
              <a:rPr lang="de-DE" smtClean="0"/>
              <a:t>22.07.22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5DF54-0ECA-DC1C-47FA-A02F64C8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6A8E2-284E-3260-35D1-CFFDD7DE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A2A-CF83-F240-8BAB-57EB1B18D8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61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8D5A6-1B98-11DE-56AB-6FD20E8A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498-C46F-7740-8156-19F7507D7171}" type="datetimeFigureOut">
              <a:rPr lang="de-DE" smtClean="0"/>
              <a:t>22.07.22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EA90E-6C24-560E-6F27-3820C7AF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9E114-73C4-BF07-DF55-854EF1F2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A2A-CF83-F240-8BAB-57EB1B18D8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08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7B7B-FB04-21E3-E798-B320976F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E8FD3-3424-F987-0EBC-2650D0E64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B3C1C-90A0-214F-FA61-1839050A2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19211-F07A-34E3-C418-9703EE85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498-C46F-7740-8156-19F7507D7171}" type="datetimeFigureOut">
              <a:rPr lang="de-DE" smtClean="0"/>
              <a:t>22.07.22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D59DC-B9CC-ED6F-194E-705B5CC1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725C9-DFFC-603D-34EA-693943D5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A2A-CF83-F240-8BAB-57EB1B18D8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60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8DEC-D790-C6DA-F8D3-47041C5C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319CF-92A1-E9D5-5725-A31D139DD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0572D-DA63-B288-2546-00AE9DF43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36CD6-8A89-EBB8-4C0E-75243697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498-C46F-7740-8156-19F7507D7171}" type="datetimeFigureOut">
              <a:rPr lang="de-DE" smtClean="0"/>
              <a:t>22.07.22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ABBF3-8550-4D99-26D6-C9A73D70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AEF6C-6846-717C-868C-8796D676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2A2A-CF83-F240-8BAB-57EB1B18D8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7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68BF7-ABF0-3AED-4A2F-B8256C8D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B6BDD-8D40-CD8F-112D-E2AAB07BB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CFD33-0AF4-9EEC-62BB-CC7613FA7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D2498-C46F-7740-8156-19F7507D7171}" type="datetimeFigureOut">
              <a:rPr lang="de-DE" smtClean="0"/>
              <a:t>22.07.22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D8914-FACD-A3C8-8DDC-9AB717233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09B83-CEE6-C8D2-1B1B-1F3B8899A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2A2A-CF83-F240-8BAB-57EB1B18D8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34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33.xml"/><Relationship Id="rId18" Type="http://schemas.openxmlformats.org/officeDocument/2006/relationships/slide" Target="slide22.xml"/><Relationship Id="rId26" Type="http://schemas.openxmlformats.org/officeDocument/2006/relationships/slide" Target="slide29.xml"/><Relationship Id="rId21" Type="http://schemas.openxmlformats.org/officeDocument/2006/relationships/slide" Target="slide5.xml"/><Relationship Id="rId34" Type="http://schemas.openxmlformats.org/officeDocument/2006/relationships/slide" Target="slide13.xml"/><Relationship Id="rId7" Type="http://schemas.openxmlformats.org/officeDocument/2006/relationships/slide" Target="slide32.xml"/><Relationship Id="rId12" Type="http://schemas.openxmlformats.org/officeDocument/2006/relationships/slide" Target="slide21.xml"/><Relationship Id="rId17" Type="http://schemas.openxmlformats.org/officeDocument/2006/relationships/slide" Target="slide16.xml"/><Relationship Id="rId25" Type="http://schemas.openxmlformats.org/officeDocument/2006/relationships/slide" Target="slide35.xml"/><Relationship Id="rId33" Type="http://schemas.openxmlformats.org/officeDocument/2006/relationships/slide" Target="slide7.xml"/><Relationship Id="rId38" Type="http://schemas.openxmlformats.org/officeDocument/2006/relationships/slide" Target="slide31.xml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openxmlformats.org/officeDocument/2006/relationships/slide" Target="slide28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24" Type="http://schemas.openxmlformats.org/officeDocument/2006/relationships/slide" Target="slide23.xml"/><Relationship Id="rId32" Type="http://schemas.openxmlformats.org/officeDocument/2006/relationships/slide" Target="slide30.xml"/><Relationship Id="rId37" Type="http://schemas.openxmlformats.org/officeDocument/2006/relationships/slide" Target="slide37.xml"/><Relationship Id="rId5" Type="http://schemas.openxmlformats.org/officeDocument/2006/relationships/slide" Target="slide14.xml"/><Relationship Id="rId15" Type="http://schemas.openxmlformats.org/officeDocument/2006/relationships/slide" Target="slide4.xml"/><Relationship Id="rId23" Type="http://schemas.openxmlformats.org/officeDocument/2006/relationships/slide" Target="slide17.xml"/><Relationship Id="rId28" Type="http://schemas.openxmlformats.org/officeDocument/2006/relationships/slide" Target="slide12.xml"/><Relationship Id="rId36" Type="http://schemas.openxmlformats.org/officeDocument/2006/relationships/slide" Target="slide25.xml"/><Relationship Id="rId10" Type="http://schemas.openxmlformats.org/officeDocument/2006/relationships/slide" Target="slide9.xml"/><Relationship Id="rId19" Type="http://schemas.openxmlformats.org/officeDocument/2006/relationships/slide" Target="slide34.xml"/><Relationship Id="rId31" Type="http://schemas.openxmlformats.org/officeDocument/2006/relationships/slide" Target="slide36.xml"/><Relationship Id="rId4" Type="http://schemas.openxmlformats.org/officeDocument/2006/relationships/slide" Target="slide8.xml"/><Relationship Id="rId9" Type="http://schemas.openxmlformats.org/officeDocument/2006/relationships/slide" Target="slide3.xml"/><Relationship Id="rId14" Type="http://schemas.openxmlformats.org/officeDocument/2006/relationships/slide" Target="slide27.xml"/><Relationship Id="rId22" Type="http://schemas.openxmlformats.org/officeDocument/2006/relationships/slide" Target="slide11.xml"/><Relationship Id="rId27" Type="http://schemas.openxmlformats.org/officeDocument/2006/relationships/slide" Target="slide6.xml"/><Relationship Id="rId30" Type="http://schemas.openxmlformats.org/officeDocument/2006/relationships/slide" Target="slide24.xml"/><Relationship Id="rId35" Type="http://schemas.openxmlformats.org/officeDocument/2006/relationships/slide" Target="slide19.xml"/><Relationship Id="rId8" Type="http://schemas.openxmlformats.org/officeDocument/2006/relationships/slide" Target="slide26.xml"/><Relationship Id="rId3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C0E433A-092B-9AD9-094A-0A26F084C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81556"/>
              </p:ext>
            </p:extLst>
          </p:nvPr>
        </p:nvGraphicFramePr>
        <p:xfrm>
          <a:off x="-2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972968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079587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992710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713097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28200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61891547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Urania Czech" panose="02000000000000000000" pitchFamily="2" charset="0"/>
                        </a:rPr>
                        <a:t>Optik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Urania Czech" panose="02000000000000000000" pitchFamily="2" charset="0"/>
                        </a:rPr>
                        <a:t>Akustik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Urania Czech" panose="02000000000000000000" pitchFamily="2" charset="0"/>
                        </a:rPr>
                        <a:t>Physik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Urania Czech" panose="02000000000000000000" pitchFamily="2" charset="0"/>
                        </a:rPr>
                        <a:t>Wir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Urania Czech" panose="02000000000000000000" pitchFamily="2" charset="0"/>
                        </a:rPr>
                        <a:t>Experiment</a:t>
                      </a:r>
                      <a:endParaRPr lang="de-DE" sz="36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Urania Czech" panose="02000000000000000000" pitchFamily="2" charset="0"/>
                        </a:rPr>
                        <a:t>Spaß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66704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3" action="ppaction://hlinksldjump"/>
                        </a:rPr>
                        <a:t>100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4" action="ppaction://hlinksldjump"/>
                        </a:rPr>
                        <a:t>100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5" action="ppaction://hlinksldjump"/>
                        </a:rPr>
                        <a:t>100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6" action="ppaction://hlinksldjump"/>
                        </a:rPr>
                        <a:t>100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7" action="ppaction://hlinksldjump"/>
                        </a:rPr>
                        <a:t>100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8" action="ppaction://hlinksldjump"/>
                        </a:rPr>
                        <a:t>100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087903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9" action="ppaction://hlinksldjump"/>
                        </a:rPr>
                        <a:t>200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10" action="ppaction://hlinksldjump"/>
                        </a:rPr>
                        <a:t>200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11" action="ppaction://hlinksldjump"/>
                        </a:rPr>
                        <a:t>200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12" action="ppaction://hlinksldjump"/>
                        </a:rPr>
                        <a:t>200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13" action="ppaction://hlinksldjump"/>
                        </a:rPr>
                        <a:t>200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14" action="ppaction://hlinksldjump"/>
                        </a:rPr>
                        <a:t>200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469539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15" action="ppaction://hlinksldjump"/>
                        </a:rPr>
                        <a:t>300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16" action="ppaction://hlinksldjump"/>
                        </a:rPr>
                        <a:t>300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17" action="ppaction://hlinksldjump"/>
                        </a:rPr>
                        <a:t>300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18" action="ppaction://hlinksldjump"/>
                        </a:rPr>
                        <a:t>300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19" action="ppaction://hlinksldjump"/>
                        </a:rPr>
                        <a:t>300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20" action="ppaction://hlinksldjump"/>
                        </a:rPr>
                        <a:t>300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17097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21" action="ppaction://hlinksldjump"/>
                        </a:rPr>
                        <a:t>400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22" action="ppaction://hlinksldjump"/>
                        </a:rPr>
                        <a:t>400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23" action="ppaction://hlinksldjump"/>
                        </a:rPr>
                        <a:t>400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24" action="ppaction://hlinksldjump"/>
                        </a:rPr>
                        <a:t>400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25" action="ppaction://hlinksldjump"/>
                        </a:rPr>
                        <a:t>400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26" action="ppaction://hlinksldjump"/>
                        </a:rPr>
                        <a:t>400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09511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27" action="ppaction://hlinksldjump"/>
                        </a:rPr>
                        <a:t>500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28" action="ppaction://hlinksldjump"/>
                        </a:rPr>
                        <a:t>500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29" action="ppaction://hlinksldjump"/>
                        </a:rPr>
                        <a:t>500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30" action="ppaction://hlinksldjump"/>
                        </a:rPr>
                        <a:t>500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31" action="ppaction://hlinksldjump"/>
                        </a:rPr>
                        <a:t>500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32" action="ppaction://hlinksldjump"/>
                        </a:rPr>
                        <a:t>500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777373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33" action="ppaction://hlinksldjump"/>
                        </a:rPr>
                        <a:t>600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34" action="ppaction://hlinksldjump"/>
                        </a:rPr>
                        <a:t>600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35" action="ppaction://hlinksldjump"/>
                        </a:rPr>
                        <a:t>600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36" action="ppaction://hlinksldjump"/>
                        </a:rPr>
                        <a:t>600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37" action="ppaction://hlinksldjump"/>
                        </a:rPr>
                        <a:t>600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Urania Czech" panose="02000000000000000000" pitchFamily="2" charset="0"/>
                          <a:hlinkClick r:id="rId38" action="ppaction://hlinksldjump"/>
                        </a:rPr>
                        <a:t>600</a:t>
                      </a:r>
                      <a:endParaRPr lang="de-DE" sz="4000" dirty="0">
                        <a:latin typeface="Urania Czech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6042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Akustik 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6"/>
            <a:ext cx="12191999" cy="603819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Der Hörbereich des Menschen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geht von ca. </a:t>
            </a:r>
            <a: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  <a:t>???</a:t>
            </a:r>
            <a:r>
              <a:rPr lang="de-DE" sz="4000" dirty="0">
                <a:latin typeface="Urania Czech" panose="02000000000000000000" pitchFamily="2" charset="0"/>
              </a:rPr>
              <a:t> Hz bis ca. </a:t>
            </a:r>
            <a: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  <a:t>???</a:t>
            </a:r>
            <a:r>
              <a:rPr lang="de-DE" sz="4000" dirty="0">
                <a:latin typeface="Urania Czech" panose="02000000000000000000" pitchFamily="2" charset="0"/>
              </a:rPr>
              <a:t> Hz.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77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>
                <a:solidFill>
                  <a:schemeClr val="accent1"/>
                </a:solidFill>
                <a:latin typeface="Urania Czech" panose="02000000000000000000" pitchFamily="2" charset="0"/>
              </a:rPr>
              <a:t>Akustik 400</a:t>
            </a:r>
            <a:endParaRPr lang="de-DE" dirty="0">
              <a:solidFill>
                <a:schemeClr val="accent1"/>
              </a:solidFill>
              <a:latin typeface="Urania Czec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6"/>
            <a:ext cx="12191999" cy="603819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Wie viel mal lauter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ist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laute Musik mit 100 dB(A)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als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leise Musik mit 50 dB(A)?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62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Akustik 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6"/>
            <a:ext cx="12191999" cy="603819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Wie groß ist die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Schallgeschwindigkeit im Vakuum?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11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Akustik 600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6"/>
            <a:ext cx="12191999" cy="603819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Was schwarz und weiß beim Licht ist,</a:t>
            </a:r>
          </a:p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ist </a:t>
            </a:r>
            <a: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  <a:t>??? </a:t>
            </a:r>
            <a:r>
              <a:rPr lang="de-DE" sz="4000" dirty="0">
                <a:latin typeface="Urania Czech" panose="02000000000000000000" pitchFamily="2" charset="0"/>
              </a:rPr>
              <a:t>und </a:t>
            </a:r>
            <a: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  <a:t>???</a:t>
            </a:r>
            <a:r>
              <a:rPr lang="de-DE" sz="4000" dirty="0">
                <a:latin typeface="Urania Czech" panose="02000000000000000000" pitchFamily="2" charset="0"/>
              </a:rPr>
              <a:t> beim Schall.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03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Physik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83121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Was steht hier? Buchstabiere!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031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Physik 200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6"/>
            <a:ext cx="12191999" cy="603819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Erste Physik-Stunde:</a:t>
            </a:r>
            <a:br>
              <a:rPr lang="de-DE" sz="4000" dirty="0">
                <a:latin typeface="Urania Czech" panose="02000000000000000000" pitchFamily="2" charset="0"/>
              </a:rPr>
            </a:b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„Physik hilft Dir,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  <a:t>???</a:t>
            </a:r>
            <a:r>
              <a:rPr lang="de-DE" sz="4000" dirty="0">
                <a:latin typeface="Urania Czech" panose="02000000000000000000" pitchFamily="2" charset="0"/>
              </a:rPr>
              <a:t> von </a:t>
            </a:r>
            <a: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  <a:t>???</a:t>
            </a:r>
            <a:r>
              <a:rPr lang="de-DE" sz="4000" dirty="0">
                <a:latin typeface="Urania Czech" panose="02000000000000000000" pitchFamily="2" charset="0"/>
              </a:rPr>
              <a:t> zu unterscheiden.“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3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Physik 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6"/>
            <a:ext cx="12191999" cy="603819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Nennt eine Frage,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die man mit Physik beantworten kann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und eine Frage,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die man </a:t>
            </a:r>
            <a:r>
              <a:rPr lang="de-DE" sz="4000" u="sng" dirty="0">
                <a:latin typeface="Urania Czech" panose="02000000000000000000" pitchFamily="2" charset="0"/>
              </a:rPr>
              <a:t>nicht</a:t>
            </a:r>
            <a:r>
              <a:rPr lang="de-DE" sz="4000" dirty="0">
                <a:latin typeface="Urania Czech" panose="02000000000000000000" pitchFamily="2" charset="0"/>
              </a:rPr>
              <a:t> mit Physik beantworten?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22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Physik 400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6"/>
            <a:ext cx="12191999" cy="603819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 Wovon hängt ab,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wie schnell ein Pendel schwingt?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655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Physik 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03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 Was fehlt hier?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A73855-51CA-469D-118C-0BE4885E8D44}"/>
              </a:ext>
            </a:extLst>
          </p:cNvPr>
          <p:cNvSpPr/>
          <p:nvPr/>
        </p:nvSpPr>
        <p:spPr>
          <a:xfrm>
            <a:off x="1998892" y="5835016"/>
            <a:ext cx="1821546" cy="1007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chemeClr val="accent1"/>
                </a:solidFill>
                <a:latin typeface="Urania Czech" panose="02000000000000000000" pitchFamily="2" charset="0"/>
              </a:rPr>
              <a:t>???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7351F-CC03-2CB0-3DDF-CEBB4248E855}"/>
              </a:ext>
            </a:extLst>
          </p:cNvPr>
          <p:cNvSpPr/>
          <p:nvPr/>
        </p:nvSpPr>
        <p:spPr>
          <a:xfrm>
            <a:off x="8371557" y="5835016"/>
            <a:ext cx="1821546" cy="1007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chemeClr val="accent1"/>
                </a:solidFill>
                <a:latin typeface="Urania Czech" panose="02000000000000000000" pitchFamily="2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426428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Physik 600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603819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 “</a:t>
            </a:r>
            <a:r>
              <a:rPr lang="de-DE" sz="4000" dirty="0" err="1">
                <a:latin typeface="Urania Czech" panose="02000000000000000000" pitchFamily="2" charset="0"/>
              </a:rPr>
              <a:t>It</a:t>
            </a:r>
            <a:r>
              <a:rPr lang="de-DE" sz="4000" dirty="0">
                <a:latin typeface="Urania Czech" panose="02000000000000000000" pitchFamily="2" charset="0"/>
              </a:rPr>
              <a:t> </a:t>
            </a:r>
            <a:r>
              <a:rPr lang="de-DE" sz="4000" dirty="0" err="1">
                <a:latin typeface="Urania Czech" panose="02000000000000000000" pitchFamily="2" charset="0"/>
              </a:rPr>
              <a:t>is</a:t>
            </a:r>
            <a:r>
              <a:rPr lang="de-DE" sz="4000" dirty="0">
                <a:latin typeface="Urania Czech" panose="02000000000000000000" pitchFamily="2" charset="0"/>
              </a:rPr>
              <a:t> </a:t>
            </a:r>
            <a:r>
              <a:rPr lang="de-DE" sz="4000" dirty="0" err="1">
                <a:latin typeface="Urania Czech" panose="02000000000000000000" pitchFamily="2" charset="0"/>
              </a:rPr>
              <a:t>important</a:t>
            </a:r>
            <a:r>
              <a:rPr lang="de-DE" sz="4000" dirty="0">
                <a:latin typeface="Urania Czech" panose="02000000000000000000" pitchFamily="2" charset="0"/>
              </a:rPr>
              <a:t> </a:t>
            </a:r>
            <a:r>
              <a:rPr lang="de-DE" sz="4000" dirty="0" err="1">
                <a:latin typeface="Urania Czech" panose="02000000000000000000" pitchFamily="2" charset="0"/>
              </a:rPr>
              <a:t>to</a:t>
            </a:r>
            <a:r>
              <a:rPr lang="de-DE" sz="4000" dirty="0">
                <a:latin typeface="Urania Czech" panose="02000000000000000000" pitchFamily="2" charset="0"/>
              </a:rPr>
              <a:t> </a:t>
            </a:r>
            <a:r>
              <a:rPr lang="de-DE" sz="4000" dirty="0" err="1">
                <a:latin typeface="Urania Czech" panose="02000000000000000000" pitchFamily="2" charset="0"/>
              </a:rPr>
              <a:t>realize</a:t>
            </a:r>
            <a:r>
              <a:rPr lang="de-DE" sz="4000" dirty="0">
                <a:latin typeface="Urania Czech" panose="02000000000000000000" pitchFamily="2" charset="0"/>
              </a:rPr>
              <a:t> </a:t>
            </a:r>
            <a:r>
              <a:rPr lang="de-DE" sz="4000" dirty="0" err="1">
                <a:latin typeface="Urania Czech" panose="02000000000000000000" pitchFamily="2" charset="0"/>
              </a:rPr>
              <a:t>that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in </a:t>
            </a:r>
            <a:r>
              <a:rPr lang="de-DE" sz="4000" dirty="0" err="1">
                <a:latin typeface="Urania Czech" panose="02000000000000000000" pitchFamily="2" charset="0"/>
              </a:rPr>
              <a:t>physics</a:t>
            </a:r>
            <a:r>
              <a:rPr lang="de-DE" sz="4000" dirty="0">
                <a:latin typeface="Urania Czech" panose="02000000000000000000" pitchFamily="2" charset="0"/>
              </a:rPr>
              <a:t> </a:t>
            </a:r>
            <a:r>
              <a:rPr lang="de-DE" sz="4000" dirty="0" err="1">
                <a:latin typeface="Urania Czech" panose="02000000000000000000" pitchFamily="2" charset="0"/>
              </a:rPr>
              <a:t>today</a:t>
            </a:r>
            <a:r>
              <a:rPr lang="de-DE" sz="4000" dirty="0">
                <a:latin typeface="Urania Czech" panose="02000000000000000000" pitchFamily="2" charset="0"/>
              </a:rPr>
              <a:t>, </a:t>
            </a:r>
            <a:r>
              <a:rPr lang="de-DE" sz="4000" dirty="0" err="1">
                <a:latin typeface="Urania Czech" panose="02000000000000000000" pitchFamily="2" charset="0"/>
              </a:rPr>
              <a:t>we</a:t>
            </a:r>
            <a:r>
              <a:rPr lang="de-DE" sz="4000" dirty="0">
                <a:latin typeface="Urania Czech" panose="02000000000000000000" pitchFamily="2" charset="0"/>
              </a:rPr>
              <a:t> do not </a:t>
            </a:r>
            <a:r>
              <a:rPr lang="de-DE" sz="4000" dirty="0" err="1">
                <a:latin typeface="Urania Czech" panose="02000000000000000000" pitchFamily="2" charset="0"/>
              </a:rPr>
              <a:t>have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 err="1">
                <a:latin typeface="Urania Czech" panose="02000000000000000000" pitchFamily="2" charset="0"/>
              </a:rPr>
              <a:t>any</a:t>
            </a:r>
            <a:r>
              <a:rPr lang="de-DE" sz="4000" dirty="0">
                <a:latin typeface="Urania Czech" panose="02000000000000000000" pitchFamily="2" charset="0"/>
              </a:rPr>
              <a:t> </a:t>
            </a:r>
            <a:r>
              <a:rPr lang="de-DE" sz="4000" dirty="0" err="1">
                <a:latin typeface="Urania Czech" panose="02000000000000000000" pitchFamily="2" charset="0"/>
              </a:rPr>
              <a:t>knowledge</a:t>
            </a:r>
            <a:r>
              <a:rPr lang="de-DE" sz="4000" dirty="0">
                <a:latin typeface="Urania Czech" panose="02000000000000000000" pitchFamily="2" charset="0"/>
              </a:rPr>
              <a:t> </a:t>
            </a:r>
            <a:r>
              <a:rPr lang="de-DE" sz="4000" dirty="0" err="1">
                <a:latin typeface="Urania Czech" panose="02000000000000000000" pitchFamily="2" charset="0"/>
              </a:rPr>
              <a:t>of</a:t>
            </a:r>
            <a:r>
              <a:rPr lang="de-DE" sz="4000" dirty="0">
                <a:latin typeface="Urania Czech" panose="02000000000000000000" pitchFamily="2" charset="0"/>
              </a:rPr>
              <a:t> </a:t>
            </a:r>
            <a:r>
              <a:rPr lang="de-DE" sz="4000" dirty="0" err="1">
                <a:latin typeface="Urania Czech" panose="02000000000000000000" pitchFamily="2" charset="0"/>
              </a:rPr>
              <a:t>what</a:t>
            </a:r>
            <a:r>
              <a:rPr lang="de-DE" sz="4000" dirty="0">
                <a:latin typeface="Urania Czech" panose="02000000000000000000" pitchFamily="2" charset="0"/>
              </a:rPr>
              <a:t> </a:t>
            </a:r>
            <a:r>
              <a:rPr lang="de-DE" sz="4000" dirty="0" err="1">
                <a:latin typeface="Urania Czech" panose="02000000000000000000" pitchFamily="2" charset="0"/>
              </a:rPr>
              <a:t>energy</a:t>
            </a:r>
            <a:r>
              <a:rPr lang="de-DE" sz="4000" dirty="0">
                <a:latin typeface="Urania Czech" panose="02000000000000000000" pitchFamily="2" charset="0"/>
              </a:rPr>
              <a:t> </a:t>
            </a:r>
            <a:r>
              <a:rPr lang="de-DE" sz="4000" dirty="0" err="1">
                <a:latin typeface="Urania Czech" panose="02000000000000000000" pitchFamily="2" charset="0"/>
              </a:rPr>
              <a:t>is</a:t>
            </a:r>
            <a:r>
              <a:rPr lang="de-DE" sz="4000" dirty="0">
                <a:latin typeface="Urania Czech" panose="02000000000000000000" pitchFamily="2" charset="0"/>
              </a:rPr>
              <a:t>.”</a:t>
            </a:r>
          </a:p>
          <a:p>
            <a:pPr marL="0" indent="0" algn="ctr">
              <a:buNone/>
            </a:pPr>
            <a:endParaRPr lang="de-DE" sz="4000" dirty="0">
              <a:latin typeface="Urania Czech" panose="02000000000000000000" pitchFamily="2" charset="0"/>
            </a:endParaRPr>
          </a:p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Von wem ist dieses Zitat?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61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Optik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23041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Wie funktioniert der Sehvorgang?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A5E89-E5B5-7345-E120-9FEA49FE8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2378289"/>
            <a:ext cx="12192000" cy="38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51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Wir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6"/>
            <a:ext cx="12191999" cy="603819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Wie lautete das Kennwort für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die Materialien in der </a:t>
            </a:r>
            <a:r>
              <a:rPr lang="de-DE" sz="4000" dirty="0" err="1">
                <a:latin typeface="Urania Czech" panose="02000000000000000000" pitchFamily="2" charset="0"/>
              </a:rPr>
              <a:t>Nextcloud</a:t>
            </a:r>
            <a:r>
              <a:rPr lang="de-DE" sz="4000" dirty="0">
                <a:latin typeface="Urania Czech" panose="02000000000000000000" pitchFamily="2" charset="0"/>
              </a:rPr>
              <a:t>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93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Wir 200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6"/>
            <a:ext cx="12191999" cy="145993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Wie heißt der Hügel, auf dem Ihr gestanden seid?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BC4AB9-C257-D292-7260-4D485F93E941}"/>
              </a:ext>
            </a:extLst>
          </p:cNvPr>
          <p:cNvSpPr/>
          <p:nvPr/>
        </p:nvSpPr>
        <p:spPr>
          <a:xfrm>
            <a:off x="1751386" y="3671349"/>
            <a:ext cx="1328698" cy="5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accent1"/>
                </a:solidFill>
                <a:latin typeface="Urania Czech" panose="02000000000000000000" pitchFamily="2" charset="0"/>
              </a:rPr>
              <a:t>??????</a:t>
            </a:r>
          </a:p>
        </p:txBody>
      </p:sp>
    </p:spTree>
    <p:extLst>
      <p:ext uri="{BB962C8B-B14F-4D97-AF65-F5344CB8AC3E}">
        <p14:creationId xmlns:p14="http://schemas.microsoft.com/office/powerpoint/2010/main" val="1396871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Wir 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66238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Wer musste diese Strafarbeit schreiben?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99BF78-7FE4-B5B3-6505-2C3A317B2156}"/>
              </a:ext>
            </a:extLst>
          </p:cNvPr>
          <p:cNvSpPr/>
          <p:nvPr/>
        </p:nvSpPr>
        <p:spPr>
          <a:xfrm>
            <a:off x="5276335" y="3274541"/>
            <a:ext cx="2174789" cy="55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312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Wir 400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6"/>
            <a:ext cx="12191999" cy="603819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Was bedeutet dieses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ukrainische Wort auf Deutsch?</a:t>
            </a:r>
          </a:p>
          <a:p>
            <a:pPr marL="0" indent="0" algn="ctr">
              <a:buNone/>
            </a:pPr>
            <a:endParaRPr lang="de-DE" sz="4000" dirty="0">
              <a:latin typeface="Urania Czech" panose="02000000000000000000" pitchFamily="2" charset="0"/>
            </a:endParaRPr>
          </a:p>
          <a:p>
            <a:pPr marL="0" indent="0" algn="ctr">
              <a:buNone/>
            </a:pPr>
            <a:r>
              <a:rPr lang="az-Cyrl-AZ" sz="13800" dirty="0">
                <a:latin typeface="Times" pitchFamily="2" charset="0"/>
              </a:rPr>
              <a:t>енергії</a:t>
            </a:r>
            <a:endParaRPr lang="de-DE" sz="13800" dirty="0">
              <a:latin typeface="Times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873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Wir 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14067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Von wem war dieser Muster-Spickzettel?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B5FF7-AB93-A1AF-25B9-C933950AC3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865" y="1960482"/>
            <a:ext cx="6912269" cy="48975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40A5AA-E32E-C184-8186-2AF1CA25EDD8}"/>
              </a:ext>
            </a:extLst>
          </p:cNvPr>
          <p:cNvSpPr/>
          <p:nvPr/>
        </p:nvSpPr>
        <p:spPr>
          <a:xfrm>
            <a:off x="3031546" y="2076995"/>
            <a:ext cx="1328698" cy="5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accent1"/>
                </a:solidFill>
                <a:latin typeface="Urania Czech" panose="02000000000000000000" pitchFamily="2" charset="0"/>
              </a:rPr>
              <a:t>??????</a:t>
            </a:r>
          </a:p>
        </p:txBody>
      </p:sp>
    </p:spTree>
    <p:extLst>
      <p:ext uri="{BB962C8B-B14F-4D97-AF65-F5344CB8AC3E}">
        <p14:creationId xmlns:p14="http://schemas.microsoft.com/office/powerpoint/2010/main" val="3530749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>
                <a:solidFill>
                  <a:schemeClr val="accent1"/>
                </a:solidFill>
                <a:latin typeface="Urania Czech" panose="02000000000000000000" pitchFamily="2" charset="0"/>
              </a:rPr>
              <a:t>Wir 600</a:t>
            </a:r>
            <a:endParaRPr lang="de-DE" dirty="0">
              <a:solidFill>
                <a:schemeClr val="accent1"/>
              </a:solidFill>
              <a:latin typeface="Urania Czec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6"/>
            <a:ext cx="12191999" cy="603819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Schätzfrage!</a:t>
            </a:r>
            <a:br>
              <a:rPr lang="de-DE" sz="4000" dirty="0">
                <a:latin typeface="Urania Czech" panose="02000000000000000000" pitchFamily="2" charset="0"/>
              </a:rPr>
            </a:b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Wie viele Punkte hatte die 7a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in beiden Klassenarbeiten zusammen?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675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Spaß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603819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Welche Farbe stimmt nicht ?</a:t>
            </a:r>
            <a: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  <a:t>?</a:t>
            </a:r>
            <a:r>
              <a:rPr lang="de-DE" sz="4000" dirty="0">
                <a:solidFill>
                  <a:srgbClr val="FF0000"/>
                </a:solidFill>
                <a:latin typeface="Urania Czech" panose="02000000000000000000" pitchFamily="2" charset="0"/>
              </a:rPr>
              <a:t>?</a:t>
            </a:r>
            <a:endParaRPr lang="de-DE" sz="4000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97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Spaß 200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2077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Was ist das?</a:t>
            </a:r>
            <a:endParaRPr lang="de-DE" sz="4000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200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Spaß 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0743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Welcher Physiker war hier in Klasse 7a?</a:t>
            </a:r>
            <a:endParaRPr lang="de-DE" sz="4000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1EA868B-153C-CCD6-991A-C4A1A26407F9}"/>
              </a:ext>
            </a:extLst>
          </p:cNvPr>
          <p:cNvSpPr/>
          <p:nvPr/>
        </p:nvSpPr>
        <p:spPr>
          <a:xfrm rot="8037539">
            <a:off x="6011158" y="2513532"/>
            <a:ext cx="3833869" cy="1698316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971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Spaß 400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2077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Wie lautet der Satz richtig?</a:t>
            </a:r>
            <a:endParaRPr lang="de-DE" sz="4000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62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Optik 200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23041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Was zeigte dieses Experiment?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8F140-AA71-D6E6-CA48-DBEAD2E04F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836" y="2050224"/>
            <a:ext cx="8818323" cy="48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09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Spaß 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2077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Wer stand kurz vorher hinter ihr?</a:t>
            </a:r>
            <a:endParaRPr lang="de-DE" sz="4000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423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Spaß 600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603819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Die Wörter</a:t>
            </a:r>
          </a:p>
          <a:p>
            <a:pPr marL="0" indent="0" algn="ctr">
              <a:buNone/>
            </a:pPr>
            <a: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  <a:t>Abenteuer - Brotrinde</a:t>
            </a:r>
            <a:b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</a:br>
            <a: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  <a:t>Gegenteil - Jahrhundert</a:t>
            </a:r>
            <a:b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</a:br>
            <a: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  <a:t>Junggeselle - Kaffeebohne</a:t>
            </a:r>
            <a:b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</a:br>
            <a: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  <a:t>Klamauk - Polterabend</a:t>
            </a:r>
          </a:p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haben eine Gemeinsamkeit.</a:t>
            </a:r>
          </a:p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Welches dieser Wörter passt nicht dazu?</a:t>
            </a:r>
          </a:p>
          <a:p>
            <a:pPr marL="0" indent="0" algn="ctr">
              <a:buNone/>
            </a:pPr>
            <a: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  <a:t>Reklamation Nieselregen Spachtel Spumante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530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Experiment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91755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Was war der Sinn dieses „Experiments“?</a:t>
            </a:r>
            <a:endParaRPr lang="de-DE" sz="4000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4EB4E-8389-5BBB-0709-80E8AA48A2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451" y="1737360"/>
            <a:ext cx="5557094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60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78A5DC-1301-094A-9B93-55D97F69D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4" y="1737360"/>
            <a:ext cx="12191999" cy="5120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Experiment 200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91755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Was war der Sinn dieses „Experiments“?</a:t>
            </a:r>
            <a:endParaRPr lang="de-DE" sz="4000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607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Experiment 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91755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Was war der Sinn dieses „Experiments“?</a:t>
            </a:r>
            <a:endParaRPr lang="de-DE" sz="4000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A7E19-5AC5-C916-0CA9-8DC6DCD08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8" y="1904561"/>
            <a:ext cx="9144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91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E20C2F-357F-A2FA-790E-6481FB8C6D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37360"/>
            <a:ext cx="12191998" cy="5120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Experiment 400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91755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Was war der Sinn dieses „Experiments“?</a:t>
            </a:r>
            <a:endParaRPr lang="de-DE" sz="4000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453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C48703-D219-C85A-BFC4-EC3647FED3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737360"/>
            <a:ext cx="12191999" cy="5120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Experiment 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91755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Was war der Sinn dieses „Experiments“?</a:t>
            </a:r>
            <a:endParaRPr lang="de-DE" sz="4000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881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990979-0153-D5A8-C134-04DE2429F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1737360"/>
            <a:ext cx="12192000" cy="5120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Experiment 600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91755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Was war der Sinn dieses „Experiments“?</a:t>
            </a:r>
            <a:endParaRPr lang="de-DE" sz="4000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99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Optik 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23041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Was vertauscht ein Spiegel?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2A617-F523-F4E1-548E-FA5A293EE7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8" y="2050224"/>
            <a:ext cx="6858000" cy="48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2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Optik 400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23041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Welches ist der kürzeste Weg zum Ertrinkenden?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4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Optik 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23041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Was zeigt dieses Experiment </a:t>
            </a:r>
            <a:r>
              <a:rPr lang="de-DE" sz="4000" u="sng" dirty="0">
                <a:latin typeface="Urania Czech" panose="02000000000000000000" pitchFamily="2" charset="0"/>
              </a:rPr>
              <a:t>nicht</a:t>
            </a:r>
            <a:r>
              <a:rPr lang="de-DE" sz="4000" dirty="0">
                <a:latin typeface="Urania Czech" panose="02000000000000000000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0298D-F59C-73FA-ABB6-1D3BE23BD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4282" y="2050226"/>
            <a:ext cx="7737718" cy="4807774"/>
          </a:xfrm>
          <a:prstGeom prst="rect">
            <a:avLst/>
          </a:prstGeom>
        </p:spPr>
      </p:pic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62DB14-840A-47CB-0955-5729C068B4D2}"/>
              </a:ext>
            </a:extLst>
          </p:cNvPr>
          <p:cNvSpPr txBox="1">
            <a:spLocks/>
          </p:cNvSpPr>
          <p:nvPr/>
        </p:nvSpPr>
        <p:spPr>
          <a:xfrm>
            <a:off x="526092" y="2050225"/>
            <a:ext cx="3928189" cy="4807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4000" dirty="0">
                <a:latin typeface="Urania Czech" panose="02000000000000000000" pitchFamily="2" charset="0"/>
              </a:rPr>
              <a:t>Randstrahlen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4000" dirty="0">
                <a:latin typeface="Urania Czech" panose="02000000000000000000" pitchFamily="2" charset="0"/>
              </a:rPr>
              <a:t>Farbaddition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4000" dirty="0">
                <a:latin typeface="Urania Czech" panose="02000000000000000000" pitchFamily="2" charset="0"/>
              </a:rPr>
              <a:t>Kernschatten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4000" dirty="0">
                <a:latin typeface="Urania Czech" panose="02000000000000000000" pitchFamily="2" charset="0"/>
              </a:rPr>
              <a:t>Halbschatten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4000" dirty="0">
                <a:latin typeface="Urania Czech" panose="02000000000000000000" pitchFamily="2" charset="0"/>
              </a:rPr>
              <a:t>Streuung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4000" dirty="0">
                <a:latin typeface="Urania Czech" panose="02000000000000000000" pitchFamily="2" charset="0"/>
              </a:rPr>
              <a:t>Brechung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4000" dirty="0">
                <a:latin typeface="Urania Czech" panose="02000000000000000000" pitchFamily="2" charset="0"/>
              </a:rPr>
              <a:t>Reflexion</a:t>
            </a:r>
          </a:p>
        </p:txBody>
      </p:sp>
    </p:spTree>
    <p:extLst>
      <p:ext uri="{BB962C8B-B14F-4D97-AF65-F5344CB8AC3E}">
        <p14:creationId xmlns:p14="http://schemas.microsoft.com/office/powerpoint/2010/main" val="239575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Optik 600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603819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Licht trifft von Luft auf Glas:</a:t>
            </a:r>
            <a:br>
              <a:rPr lang="de-DE" sz="4000" dirty="0">
                <a:latin typeface="Urania Czech" panose="02000000000000000000" pitchFamily="2" charset="0"/>
              </a:rPr>
            </a:br>
            <a:r>
              <a:rPr lang="de-DE" sz="4000" dirty="0">
                <a:latin typeface="Urania Czech" panose="02000000000000000000" pitchFamily="2" charset="0"/>
              </a:rPr>
              <a:t>Ab welchem Winkel tritt Totalreflexion auf?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35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E97967-E24C-9E7F-BFC6-41C61DCAFC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45342"/>
            <a:ext cx="12192000" cy="4312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Akustik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23041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„Die Schwingung von Stimmgabel 2 hat zu Beginn eine </a:t>
            </a:r>
            <a:r>
              <a:rPr lang="de-DE" sz="4000" dirty="0">
                <a:solidFill>
                  <a:schemeClr val="accent1"/>
                </a:solidFill>
                <a:latin typeface="Urania Czech" panose="02000000000000000000" pitchFamily="2" charset="0"/>
              </a:rPr>
              <a:t>???</a:t>
            </a:r>
            <a:r>
              <a:rPr lang="de-DE" sz="4000" dirty="0">
                <a:latin typeface="Urania Czech" panose="02000000000000000000" pitchFamily="2" charset="0"/>
              </a:rPr>
              <a:t> Frequenz als die von Stimmgabel 1.“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45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4C31-CCB5-63AC-4F57-839977E5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Urania Czech" panose="02000000000000000000" pitchFamily="2" charset="0"/>
              </a:rPr>
              <a:t>Akustik 200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2973-7B69-30E7-6E3F-7B27C06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807"/>
            <a:ext cx="12191999" cy="123041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Urania Czech" panose="02000000000000000000" pitchFamily="2" charset="0"/>
              </a:rPr>
              <a:t>s=??? T=??? f=???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38010C-9181-CF7B-62E7-D6F5B236BAA8}"/>
              </a:ext>
            </a:extLst>
          </p:cNvPr>
          <p:cNvSpPr/>
          <p:nvPr/>
        </p:nvSpPr>
        <p:spPr>
          <a:xfrm>
            <a:off x="11556125" y="6222124"/>
            <a:ext cx="635875" cy="6358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99CCF-7C14-DBAD-57A3-AE3B7F07C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2386990"/>
            <a:ext cx="12192000" cy="38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5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5328</TotalTime>
  <Words>757</Words>
  <Application>Microsoft Macintosh PowerPoint</Application>
  <PresentationFormat>Widescreen</PresentationFormat>
  <Paragraphs>220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Helvetica Neue Condensed</vt:lpstr>
      <vt:lpstr>Times</vt:lpstr>
      <vt:lpstr>Urania Czech</vt:lpstr>
      <vt:lpstr>Office Theme</vt:lpstr>
      <vt:lpstr>PowerPoint Presentation</vt:lpstr>
      <vt:lpstr>Optik 100</vt:lpstr>
      <vt:lpstr>Optik 200</vt:lpstr>
      <vt:lpstr>Optik 300</vt:lpstr>
      <vt:lpstr>Optik 400</vt:lpstr>
      <vt:lpstr>Optik 500</vt:lpstr>
      <vt:lpstr>Optik 600</vt:lpstr>
      <vt:lpstr>Akustik 100</vt:lpstr>
      <vt:lpstr>Akustik 200</vt:lpstr>
      <vt:lpstr>Akustik 300</vt:lpstr>
      <vt:lpstr>Akustik 400</vt:lpstr>
      <vt:lpstr>Akustik 500</vt:lpstr>
      <vt:lpstr>Akustik 600</vt:lpstr>
      <vt:lpstr>Physik 100</vt:lpstr>
      <vt:lpstr>Physik 200</vt:lpstr>
      <vt:lpstr>Physik 300</vt:lpstr>
      <vt:lpstr>Physik 400</vt:lpstr>
      <vt:lpstr>Physik 500</vt:lpstr>
      <vt:lpstr>Physik 600</vt:lpstr>
      <vt:lpstr>Wir 100</vt:lpstr>
      <vt:lpstr>Wir 200</vt:lpstr>
      <vt:lpstr>Wir 300</vt:lpstr>
      <vt:lpstr>Wir 400</vt:lpstr>
      <vt:lpstr>Wir 500</vt:lpstr>
      <vt:lpstr>Wir 600</vt:lpstr>
      <vt:lpstr>Spaß 100</vt:lpstr>
      <vt:lpstr>Spaß 200</vt:lpstr>
      <vt:lpstr>Spaß 300</vt:lpstr>
      <vt:lpstr>Spaß 400</vt:lpstr>
      <vt:lpstr>Spaß 500</vt:lpstr>
      <vt:lpstr>Spaß 600</vt:lpstr>
      <vt:lpstr>Experiment 100</vt:lpstr>
      <vt:lpstr>Experiment 200</vt:lpstr>
      <vt:lpstr>Experiment 300</vt:lpstr>
      <vt:lpstr>Experiment 400</vt:lpstr>
      <vt:lpstr>Experiment 500</vt:lpstr>
      <vt:lpstr>Experiment 600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Florian Karsten</dc:creator>
  <cp:lastModifiedBy>Florian Karsten</cp:lastModifiedBy>
  <cp:revision>33</cp:revision>
  <dcterms:created xsi:type="dcterms:W3CDTF">2022-07-16T06:58:02Z</dcterms:created>
  <dcterms:modified xsi:type="dcterms:W3CDTF">2022-07-22T03:40:14Z</dcterms:modified>
</cp:coreProperties>
</file>